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8" r:id="rId2"/>
  </p:sldMasterIdLst>
  <p:notesMasterIdLst>
    <p:notesMasterId r:id="rId8"/>
  </p:notesMasterIdLst>
  <p:handoutMasterIdLst>
    <p:handoutMasterId r:id="rId9"/>
  </p:handoutMasterIdLst>
  <p:sldIdLst>
    <p:sldId id="268" r:id="rId3"/>
    <p:sldId id="320" r:id="rId4"/>
    <p:sldId id="341" r:id="rId5"/>
    <p:sldId id="355" r:id="rId6"/>
    <p:sldId id="353" r:id="rId7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65">
          <p15:clr>
            <a:srgbClr val="A4A3A4"/>
          </p15:clr>
        </p15:guide>
        <p15:guide id="2" orient="horz" pos="663" userDrawn="1">
          <p15:clr>
            <a:srgbClr val="A4A3A4"/>
          </p15:clr>
        </p15:guide>
        <p15:guide id="3" orient="horz" pos="845">
          <p15:clr>
            <a:srgbClr val="A4A3A4"/>
          </p15:clr>
        </p15:guide>
        <p15:guide id="4" pos="217">
          <p15:clr>
            <a:srgbClr val="A4A3A4"/>
          </p15:clr>
        </p15:guide>
        <p15:guide id="5" pos="6023">
          <p15:clr>
            <a:srgbClr val="A4A3A4"/>
          </p15:clr>
        </p15:guide>
        <p15:guide id="6" pos="1000" userDrawn="1">
          <p15:clr>
            <a:srgbClr val="A4A3A4"/>
          </p15:clr>
        </p15:guide>
        <p15:guide id="7" pos="444" userDrawn="1">
          <p15:clr>
            <a:srgbClr val="A4A3A4"/>
          </p15:clr>
        </p15:guide>
        <p15:guide id="8" pos="579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  <a:srgbClr val="62CDFF"/>
    <a:srgbClr val="AFE6FF"/>
    <a:srgbClr val="3F36BE"/>
    <a:srgbClr val="243B7C"/>
    <a:srgbClr val="0068B0"/>
    <a:srgbClr val="62FFCD"/>
    <a:srgbClr val="3B8FE9"/>
    <a:srgbClr val="21377D"/>
    <a:srgbClr val="1E32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35" autoAdjust="0"/>
    <p:restoredTop sz="94660"/>
  </p:normalViewPr>
  <p:slideViewPr>
    <p:cSldViewPr>
      <p:cViewPr varScale="1">
        <p:scale>
          <a:sx n="167" d="100"/>
          <a:sy n="167" d="100"/>
        </p:scale>
        <p:origin x="1144" y="184"/>
      </p:cViewPr>
      <p:guideLst>
        <p:guide orient="horz" pos="4065"/>
        <p:guide orient="horz" pos="663"/>
        <p:guide orient="horz" pos="845"/>
        <p:guide pos="217"/>
        <p:guide pos="6023"/>
        <p:guide pos="1000"/>
        <p:guide pos="444"/>
        <p:guide pos="579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-2724" y="-84"/>
      </p:cViewPr>
      <p:guideLst>
        <p:guide orient="horz" pos="2880"/>
        <p:guide pos="2160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8A6FC-4F2A-4A2D-8219-50AE90FACF02}" type="datetimeFigureOut">
              <a:rPr lang="ko-KR" altLang="en-US" smtClean="0"/>
              <a:pPr/>
              <a:t>2025. 9. 9.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9A3F8-2BCB-41A0-8F49-870AE447CA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4954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45E1D-8301-4121-A774-DAC9D420540B}" type="datetimeFigureOut">
              <a:rPr lang="ko-KR" altLang="en-US" smtClean="0"/>
              <a:pPr/>
              <a:t>2025. 9. 9.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D5FF95-8E58-43B0-8E08-41280FC04B5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630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D5FF95-8E58-43B0-8E08-41280FC04B53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614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microsoft.com/office/2007/relationships/hdphoto" Target="../media/hdphoto1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D:\은승연\공통템플릿\[IT,4차산업혁명]\[IT,4차산업]01_표지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28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8796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은승연\공통템플릿\[IT,4차산업혁명]\[IT,4차산업]01_목차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2826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0352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D:\은승연\2016. 11. 11_한국정보화진흥원\인공지능\간지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" y="0"/>
            <a:ext cx="99028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943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D:\은승연\2016. 11. 11_한국정보화진흥원\인공지능\간지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" y="0"/>
            <a:ext cx="99028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449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" y="283"/>
            <a:ext cx="9905182" cy="6857434"/>
          </a:xfrm>
          <a:prstGeom prst="rect">
            <a:avLst/>
          </a:prstGeom>
        </p:spPr>
      </p:pic>
      <p:sp>
        <p:nvSpPr>
          <p:cNvPr id="13" name="자유형 12"/>
          <p:cNvSpPr/>
          <p:nvPr userDrawn="1"/>
        </p:nvSpPr>
        <p:spPr>
          <a:xfrm>
            <a:off x="856743" y="4822129"/>
            <a:ext cx="0" cy="324000"/>
          </a:xfrm>
          <a:custGeom>
            <a:avLst/>
            <a:gdLst>
              <a:gd name="connsiteX0" fmla="*/ 0 w 0"/>
              <a:gd name="connsiteY0" fmla="*/ 0 h 166255"/>
              <a:gd name="connsiteX1" fmla="*/ 0 w 0"/>
              <a:gd name="connsiteY1" fmla="*/ 166255 h 166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66255">
                <a:moveTo>
                  <a:pt x="0" y="0"/>
                </a:moveTo>
                <a:lnTo>
                  <a:pt x="0" y="166255"/>
                </a:lnTo>
              </a:path>
            </a:pathLst>
          </a:custGeom>
          <a:noFill/>
          <a:ln w="95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 userDrawn="1"/>
        </p:nvSpPr>
        <p:spPr>
          <a:xfrm>
            <a:off x="1480199" y="4822129"/>
            <a:ext cx="0" cy="324000"/>
          </a:xfrm>
          <a:custGeom>
            <a:avLst/>
            <a:gdLst>
              <a:gd name="connsiteX0" fmla="*/ 0 w 0"/>
              <a:gd name="connsiteY0" fmla="*/ 0 h 166255"/>
              <a:gd name="connsiteX1" fmla="*/ 0 w 0"/>
              <a:gd name="connsiteY1" fmla="*/ 166255 h 166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66255">
                <a:moveTo>
                  <a:pt x="0" y="0"/>
                </a:moveTo>
                <a:lnTo>
                  <a:pt x="0" y="166255"/>
                </a:lnTo>
              </a:path>
            </a:pathLst>
          </a:custGeom>
          <a:noFill/>
          <a:ln w="95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 userDrawn="1"/>
        </p:nvSpPr>
        <p:spPr>
          <a:xfrm>
            <a:off x="2087029" y="4822129"/>
            <a:ext cx="0" cy="324000"/>
          </a:xfrm>
          <a:custGeom>
            <a:avLst/>
            <a:gdLst>
              <a:gd name="connsiteX0" fmla="*/ 0 w 0"/>
              <a:gd name="connsiteY0" fmla="*/ 0 h 166255"/>
              <a:gd name="connsiteX1" fmla="*/ 0 w 0"/>
              <a:gd name="connsiteY1" fmla="*/ 166255 h 166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66255">
                <a:moveTo>
                  <a:pt x="0" y="0"/>
                </a:moveTo>
                <a:lnTo>
                  <a:pt x="0" y="166255"/>
                </a:lnTo>
              </a:path>
            </a:pathLst>
          </a:custGeom>
          <a:noFill/>
          <a:ln w="95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3"/>
          <p:cNvSpPr>
            <a:spLocks noChangeArrowheads="1"/>
          </p:cNvSpPr>
          <p:nvPr userDrawn="1"/>
        </p:nvSpPr>
        <p:spPr bwMode="auto">
          <a:xfrm>
            <a:off x="4890483" y="6668706"/>
            <a:ext cx="125034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algn="r"/>
            <a:fld id="{88B3AE5A-10BA-4173-8E7E-D8F2BB88D393}" type="slidenum">
              <a:rPr kumimoji="1" lang="en-US" altLang="ko-KR" sz="80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243B7C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kumimoji="1" lang="ko-KR" altLang="ko-KR" sz="80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243B7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제목 1"/>
          <p:cNvSpPr>
            <a:spLocks noGrp="1"/>
          </p:cNvSpPr>
          <p:nvPr>
            <p:ph type="title" hasCustomPrompt="1"/>
          </p:nvPr>
        </p:nvSpPr>
        <p:spPr>
          <a:xfrm>
            <a:off x="144886" y="53156"/>
            <a:ext cx="7726020" cy="5539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lang="ko-KR" altLang="en-US" sz="2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 algn="l" eaLnBrk="0" fontAlgn="base" hangingPunct="0">
              <a:spcAft>
                <a:spcPct val="0"/>
              </a:spcAft>
            </a:pPr>
            <a:r>
              <a:rPr lang="ko-KR" altLang="en-US"/>
              <a:t>타이틀을 입력하세요</a:t>
            </a:r>
            <a:r>
              <a:rPr lang="en-US" altLang="ko-KR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2979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은승연\공통템플릿\[IT,4차산업혁명]\[IT,4차산업]01_엔딩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990282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credu\Desktop\Untitled-1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500" y="6237390"/>
            <a:ext cx="918452" cy="233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credu\Desktop\Untitled-1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7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862" y="6392366"/>
            <a:ext cx="875406" cy="222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541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44"/>
            <a:ext cx="84201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89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79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68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58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48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3377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727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117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0D01225B-E265-4D9E-8FCD-407E0F4D6ABF}" type="datetimeFigureOut">
              <a:rPr lang="ko-KR" altLang="en-US" smtClean="0"/>
              <a:pPr/>
              <a:t>2025. 9. 9.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099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826B1515-C06E-4BFC-9A09-6C541A6229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930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C5A4B6-A2A1-4EA3-93D9-B387AAC09F35}" type="datetimeFigureOut">
              <a:rPr lang="ko-KR" altLang="en-US" smtClean="0"/>
              <a:pPr/>
              <a:t>2025. 9. 9.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46C9D-317C-46C0-AC12-69346786CA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265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2" r:id="rId2"/>
    <p:sldLayoutId id="2147483657" r:id="rId3"/>
    <p:sldLayoutId id="2147483668" r:id="rId4"/>
    <p:sldLayoutId id="2147483666" r:id="rId5"/>
    <p:sldLayoutId id="2147483659" r:id="rId6"/>
    <p:sldLayoutId id="2147483689" r:id="rId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043635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94894" y="3374242"/>
            <a:ext cx="8322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ln>
                  <a:solidFill>
                    <a:srgbClr val="004E8E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Arial" panose="020B0604020202020204" pitchFamily="34" charset="0"/>
              </a:rPr>
              <a:t>2025.8</a:t>
            </a:r>
            <a:endParaRPr lang="en-US" altLang="ko-KR" sz="1600" dirty="0">
              <a:ln>
                <a:solidFill>
                  <a:srgbClr val="004E8E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94894" y="980414"/>
            <a:ext cx="1333686" cy="360296"/>
          </a:xfrm>
          <a:prstGeom prst="rect">
            <a:avLst/>
          </a:prstGeom>
          <a:solidFill>
            <a:srgbClr val="006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dist"/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프로그래밍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77622" y="1349090"/>
            <a:ext cx="55555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68B0"/>
                </a:solidFill>
                <a:latin typeface="+mn-ea"/>
                <a:cs typeface="Arial" panose="020B0604020202020204" pitchFamily="34" charset="0"/>
              </a:rPr>
              <a:t>코드 </a:t>
            </a:r>
            <a:r>
              <a:rPr lang="ko-KR" altLang="en-US" sz="4000" b="1" spc="-35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68B0"/>
                </a:solidFill>
                <a:latin typeface="+mn-ea"/>
                <a:cs typeface="Arial" panose="020B0604020202020204" pitchFamily="34" charset="0"/>
              </a:rPr>
              <a:t>어시스턴트를</a:t>
            </a:r>
            <a:r>
              <a:rPr lang="ko-KR" altLang="en-US" sz="40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68B0"/>
                </a:solidFill>
                <a:latin typeface="+mn-ea"/>
                <a:cs typeface="Arial" panose="020B0604020202020204" pitchFamily="34" charset="0"/>
              </a:rPr>
              <a:t> 활용한 </a:t>
            </a:r>
            <a:endParaRPr lang="en-US" altLang="ko-KR" sz="4000" b="1" spc="-350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0068B0"/>
              </a:solidFill>
              <a:latin typeface="+mn-ea"/>
              <a:cs typeface="Arial" panose="020B0604020202020204" pitchFamily="34" charset="0"/>
            </a:endParaRPr>
          </a:p>
          <a:p>
            <a:r>
              <a:rPr lang="ko-KR" altLang="en-US" sz="4000" b="1" spc="-35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68B0"/>
                </a:solidFill>
                <a:latin typeface="+mn-ea"/>
                <a:cs typeface="Arial" panose="020B0604020202020204" pitchFamily="34" charset="0"/>
              </a:rPr>
              <a:t>바이브</a:t>
            </a:r>
            <a:r>
              <a:rPr lang="ko-KR" altLang="en-US" sz="40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68B0"/>
                </a:solidFill>
                <a:latin typeface="+mn-ea"/>
                <a:cs typeface="Arial" panose="020B0604020202020204" pitchFamily="34" charset="0"/>
              </a:rPr>
              <a:t> 코딩</a:t>
            </a:r>
            <a:endParaRPr lang="en-US" altLang="ko-KR" sz="4000" b="1" spc="-350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0068B0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9597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448930" y="2492870"/>
            <a:ext cx="238879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altLang="ko-KR" sz="40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68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ko-KR" altLang="en-US" sz="28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과정개요</a:t>
            </a:r>
            <a:endParaRPr lang="en-US" altLang="ko-KR" sz="2800" b="1" spc="-350" dirty="0">
              <a:ln>
                <a:solidFill>
                  <a:srgbClr val="4F81BD">
                    <a:alpha val="0"/>
                  </a:srgbClr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40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altLang="ko-KR" sz="40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68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ko-KR" altLang="en-US" sz="28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커리큘럼</a:t>
            </a:r>
            <a:endParaRPr lang="en-US" altLang="ko-KR" sz="2800" b="1" spc="-350" dirty="0">
              <a:ln>
                <a:solidFill>
                  <a:srgbClr val="4F81BD">
                    <a:alpha val="0"/>
                  </a:srgbClr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40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altLang="ko-KR" sz="40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68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ko-KR" altLang="en-US" sz="2800" b="1" spc="-350" dirty="0">
                <a:ln>
                  <a:solidFill>
                    <a:srgbClr val="4F81BD">
                      <a:alpha val="0"/>
                    </a:srgb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강사 프로필</a:t>
            </a:r>
            <a:endParaRPr lang="en-US" altLang="ko-KR" sz="2800" b="1" spc="-350" dirty="0">
              <a:ln>
                <a:solidFill>
                  <a:srgbClr val="4F81BD">
                    <a:alpha val="0"/>
                  </a:srgbClr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300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 </a:t>
            </a:r>
            <a:r>
              <a:rPr lang="ko-KR" altLang="en-US" dirty="0"/>
              <a:t>과정개요</a:t>
            </a:r>
          </a:p>
        </p:txBody>
      </p:sp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470978"/>
              </p:ext>
            </p:extLst>
          </p:nvPr>
        </p:nvGraphicFramePr>
        <p:xfrm>
          <a:off x="344360" y="908650"/>
          <a:ext cx="8853487" cy="5084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315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70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1200" spc="-150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과정명</a:t>
                      </a:r>
                      <a:endParaRPr lang="ko-KR" altLang="en-US" sz="1400" b="1" kern="1200" spc="-15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코드 </a:t>
                      </a:r>
                      <a:r>
                        <a:rPr lang="ko-KR" altLang="en-US" sz="1000" b="0" kern="1200" spc="-150" baseline="0" dirty="0" err="1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어시스턴트를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활용한 </a:t>
                      </a:r>
                      <a:r>
                        <a:rPr lang="ko-KR" altLang="en-US" sz="1000" b="0" kern="1200" spc="-150" baseline="0" dirty="0" err="1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바이브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코딩</a:t>
                      </a:r>
                    </a:p>
                  </a:txBody>
                  <a:tcPr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52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5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교육개요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Cursor IDE</a:t>
                      </a:r>
                      <a:r>
                        <a:rPr lang="ko-KR" altLang="en-US" sz="1000" b="0" kern="1200" spc="-150" baseline="0" dirty="0" err="1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를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활용해서 코드를 자동생성하고</a:t>
                      </a:r>
                      <a:r>
                        <a:rPr lang="en-US" altLang="ko-KR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테스트하고</a:t>
                      </a:r>
                      <a:r>
                        <a:rPr lang="en-US" altLang="ko-KR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 깃과 </a:t>
                      </a:r>
                      <a:r>
                        <a:rPr lang="ko-KR" altLang="en-US" sz="1000" b="0" kern="1200" spc="-150" baseline="0" dirty="0" err="1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것허브에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연동하는 과정입니다</a:t>
                      </a:r>
                      <a:r>
                        <a:rPr lang="en-US" altLang="ko-KR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.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en-US" altLang="ko-KR" sz="1000" b="0" kern="1200" spc="-150" baseline="0" dirty="0">
                        <a:solidFill>
                          <a:srgbClr val="383F45"/>
                        </a:soli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LLM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을 활용한 </a:t>
                      </a:r>
                      <a:r>
                        <a:rPr lang="ko-KR" altLang="en-US" sz="1000" b="0" kern="1200" spc="-150" baseline="0" dirty="0" err="1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바이브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코딩을 학습합니다</a:t>
                      </a:r>
                      <a:r>
                        <a:rPr lang="en-US" altLang="ko-KR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.</a:t>
                      </a:r>
                      <a:r>
                        <a:rPr lang="ko-KR" altLang="en-US" sz="1000" b="0" kern="1200" spc="-150" baseline="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en-US" altLang="ko-KR" sz="1000" b="0" kern="1200" spc="-150" baseline="0" dirty="0">
                        <a:solidFill>
                          <a:srgbClr val="383F45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26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5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교육목표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182563" marR="0" lvl="0" indent="-182563" algn="l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ko-KR" altLang="en-US" sz="1000" b="0" kern="120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비전문가도 </a:t>
                      </a:r>
                      <a:r>
                        <a:rPr lang="ko-KR" altLang="en-US" sz="1000" b="0" kern="1200" spc="-150" baseline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바이브</a:t>
                      </a:r>
                      <a:r>
                        <a:rPr lang="ko-KR" altLang="en-US" sz="1000" b="0" kern="120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코딩이 가능합니다</a:t>
                      </a:r>
                      <a:r>
                        <a:rPr lang="en-US" altLang="ko-KR" sz="1000" b="0" kern="120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.</a:t>
                      </a:r>
                      <a:r>
                        <a:rPr lang="ko-KR" altLang="en-US" sz="1000" b="0" kern="120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en-US" altLang="ko-KR" sz="1000" b="0" kern="1200" spc="-1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82563" marR="0" lvl="0" indent="-182563" algn="l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ko-KR" altLang="en-US" sz="1000" b="0" kern="120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기존 개발자들도 </a:t>
                      </a:r>
                      <a:r>
                        <a:rPr lang="ko-KR" altLang="en-US" sz="1000" b="0" kern="1200" spc="-150" baseline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바이브</a:t>
                      </a:r>
                      <a:r>
                        <a:rPr lang="ko-KR" altLang="en-US" sz="1000" b="0" kern="120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코딩을 활용할 수 있습니다</a:t>
                      </a:r>
                      <a:r>
                        <a:rPr lang="en-US" altLang="ko-KR" sz="1000" b="0" kern="120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.</a:t>
                      </a:r>
                      <a:r>
                        <a:rPr lang="ko-KR" altLang="en-US" sz="1000" b="0" kern="120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en-US" altLang="ko-KR" sz="1000" b="0" kern="1200" spc="-1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7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5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교육강사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spc="-15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김종덕</a:t>
                      </a:r>
                      <a:endParaRPr lang="en-US" altLang="ko-KR" sz="1000" b="0" kern="1200" spc="-150" dirty="0">
                        <a:solidFill>
                          <a:srgbClr val="383F45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6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5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교육대상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spc="-150" dirty="0" err="1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바이브</a:t>
                      </a:r>
                      <a:r>
                        <a:rPr lang="ko-KR" altLang="en-US" sz="1000" b="0" kern="1200" spc="-15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코딩에 관심이 있는 </a:t>
                      </a:r>
                      <a:r>
                        <a:rPr lang="ko-KR" altLang="en-US" sz="1000" b="0" kern="1200" spc="-150" dirty="0" err="1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비개발자</a:t>
                      </a:r>
                      <a:r>
                        <a:rPr lang="en-US" altLang="ko-KR" sz="1000" b="0" kern="1200" spc="-15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000" b="0" kern="1200" spc="-15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 기존 개발자를 대상으로 합니다</a:t>
                      </a:r>
                      <a:r>
                        <a:rPr lang="en-US" altLang="ko-KR" sz="1000" b="0" kern="1200" spc="-15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.</a:t>
                      </a:r>
                      <a:r>
                        <a:rPr lang="ko-KR" altLang="en-US" sz="1000" b="0" kern="1200" spc="-15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en-US" altLang="ko-KR" sz="1000" b="0" kern="1200" spc="-150" dirty="0">
                        <a:solidFill>
                          <a:srgbClr val="383F45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9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5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교육일정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000" b="0" kern="1200" spc="-15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r>
                        <a:rPr lang="ko-KR" altLang="en-US" sz="1000" b="0" kern="1200" spc="-150" dirty="0">
                          <a:solidFill>
                            <a:srgbClr val="383F45"/>
                          </a:solidFill>
                          <a:latin typeface="+mn-ea"/>
                          <a:ea typeface="+mn-ea"/>
                          <a:cs typeface="+mn-cs"/>
                        </a:rPr>
                        <a:t>시간 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82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5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교육장소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200000"/>
                        </a:lnSpc>
                      </a:pPr>
                      <a:endParaRPr lang="ko-KR" altLang="en-US" sz="1000" b="0" kern="1200" spc="-150" dirty="0">
                        <a:solidFill>
                          <a:srgbClr val="383F45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7968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 </a:t>
            </a:r>
            <a:r>
              <a:rPr lang="ko-KR" altLang="en-US" dirty="0"/>
              <a:t>커리큘럼 </a:t>
            </a:r>
          </a:p>
        </p:txBody>
      </p:sp>
      <p:sp>
        <p:nvSpPr>
          <p:cNvPr id="21" name="제목 21"/>
          <p:cNvSpPr txBox="1">
            <a:spLocks/>
          </p:cNvSpPr>
          <p:nvPr/>
        </p:nvSpPr>
        <p:spPr>
          <a:xfrm>
            <a:off x="533665" y="852030"/>
            <a:ext cx="9172757" cy="422405"/>
          </a:xfrm>
          <a:prstGeom prst="rect">
            <a:avLst/>
          </a:prstGeom>
          <a:noFill/>
        </p:spPr>
        <p:txBody>
          <a:bodyPr vert="horz" wrap="square" lIns="36000" tIns="72000" rIns="36000" bIns="72000" rtlCol="0" anchor="ctr">
            <a:spAutoFit/>
            <a:scene3d>
              <a:camera prst="orthographicFront"/>
              <a:lightRig rig="threePt" dir="t"/>
            </a:scene3d>
            <a:sp3d>
              <a:bevelT w="0" h="38100"/>
            </a:sp3d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300" b="1" kern="1200" spc="-70" baseline="0" dirty="0">
                <a:solidFill>
                  <a:srgbClr val="0077C8"/>
                </a:solidFill>
                <a:latin typeface="맑은 고딕" pitchFamily="50" charset="-127"/>
                <a:ea typeface="맑은 고딕" pitchFamily="50" charset="-127"/>
                <a:cs typeface="+mj-cs"/>
              </a:defRPr>
            </a:lvl1pPr>
          </a:lstStyle>
          <a:p>
            <a:pPr>
              <a:spcBef>
                <a:spcPts val="200"/>
              </a:spcBef>
            </a:pPr>
            <a:r>
              <a:rPr lang="en-US" altLang="ko-KR" sz="18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ko-KR" altLang="en-US" sz="18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일차</a:t>
            </a:r>
          </a:p>
        </p:txBody>
      </p:sp>
      <p:pic>
        <p:nvPicPr>
          <p:cNvPr id="22" name="그림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22" y="980660"/>
            <a:ext cx="131776" cy="177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337502" y="6425695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2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cs typeface="Arial" panose="020B0604020202020204" pitchFamily="34" charset="0"/>
              </a:rPr>
              <a:t>* </a:t>
            </a:r>
            <a:r>
              <a:rPr kumimoji="1" lang="ko-KR" altLang="en-US" sz="12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cs typeface="Arial" panose="020B0604020202020204" pitchFamily="34" charset="0"/>
              </a:rPr>
              <a:t>커리큘럼은 협의에 따라 수정될 수 있습니다</a:t>
            </a:r>
            <a:r>
              <a:rPr kumimoji="1" lang="en-US" altLang="ko-KR" sz="12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cs typeface="Arial" panose="020B0604020202020204" pitchFamily="34" charset="0"/>
              </a:rPr>
              <a:t>.</a:t>
            </a:r>
            <a:endParaRPr lang="ko-KR" altLang="en-US" sz="12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256590"/>
              </p:ext>
            </p:extLst>
          </p:nvPr>
        </p:nvGraphicFramePr>
        <p:xfrm>
          <a:off x="565236" y="1341438"/>
          <a:ext cx="8996278" cy="4823942"/>
        </p:xfrm>
        <a:graphic>
          <a:graphicData uri="http://schemas.openxmlformats.org/drawingml/2006/table">
            <a:tbl>
              <a:tblPr/>
              <a:tblGrid>
                <a:gridCol w="11557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879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612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12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5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400" b="1" kern="1200" spc="0" dirty="0" err="1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모듈명</a:t>
                      </a:r>
                      <a:endParaRPr lang="en-US" altLang="ko-KR" sz="1400" b="1" kern="1200" spc="0" dirty="0">
                        <a:ln>
                          <a:solidFill>
                            <a:srgbClr val="4F81BD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400" b="1" kern="1200" spc="0" dirty="0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대주제</a:t>
                      </a: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400" b="1" kern="1200" spc="0" dirty="0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소주제</a:t>
                      </a: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400" b="1" kern="1200" spc="0" dirty="0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시간</a:t>
                      </a: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18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10000"/>
                        </a:lnSpc>
                        <a:spcBef>
                          <a:spcPct val="2000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spc="0" dirty="0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200" b="1" kern="1200" spc="0" dirty="0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장</a:t>
                      </a:r>
                      <a:endParaRPr lang="ko-KR" sz="1200" b="1" kern="1200" spc="0" dirty="0">
                        <a:ln>
                          <a:solidFill>
                            <a:srgbClr val="4F81BD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ctr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ko-KR" altLang="en-US" sz="1100" kern="1200" spc="-150" dirty="0" err="1">
                          <a:ln>
                            <a:solidFill>
                              <a:srgbClr val="00A4F6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latin typeface="+mn-lt"/>
                          <a:ea typeface="+mn-ea"/>
                          <a:cs typeface="+mn-cs"/>
                        </a:rPr>
                        <a:t>바이브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00A4F6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latin typeface="+mn-lt"/>
                          <a:ea typeface="+mn-ea"/>
                          <a:cs typeface="+mn-cs"/>
                        </a:rPr>
                        <a:t> 코딩에 대한 소개 </a:t>
                      </a:r>
                      <a:endParaRPr lang="en-US" altLang="ko-KR" sz="1100" kern="1200" spc="-150" dirty="0">
                        <a:ln>
                          <a:solidFill>
                            <a:srgbClr val="00A4F6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최근에 유행하고 있는 </a:t>
                      </a: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Vibe Coding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을 소개 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LLM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을 활용해서 코딩하기 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None/>
                        <a:tabLst>
                          <a:tab pos="87313" algn="l"/>
                        </a:tabLst>
                        <a:defRPr/>
                      </a:pPr>
                      <a:endParaRPr lang="ko-KR" altLang="en-US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None/>
                        <a:tabLst>
                          <a:tab pos="87313" algn="l"/>
                        </a:tabLst>
                        <a:defRPr/>
                      </a:pP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1H</a:t>
                      </a:r>
                      <a:endParaRPr lang="ko-KR" altLang="en-US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259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10000"/>
                        </a:lnSpc>
                        <a:spcBef>
                          <a:spcPct val="2000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spc="0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ko-KR" altLang="en-US" sz="1200" b="1" kern="1200" spc="0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장</a:t>
                      </a:r>
                      <a:endParaRPr lang="ko-KR" sz="1200" b="1" kern="1200" spc="0" dirty="0">
                        <a:ln>
                          <a:solidFill>
                            <a:srgbClr val="4F81BD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ctr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Cursor IDE</a:t>
                      </a: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를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설치하기 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Cursor IDE</a:t>
                      </a: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를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활용하기 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Cursor IDE</a:t>
                      </a: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를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설치하기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Cursor IDE</a:t>
                      </a: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를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활용해서 웹사이트 만들기 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Cursor IDE</a:t>
                      </a: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를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활용해서 </a:t>
                      </a: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파이썬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프로젝트 만들기 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None/>
                        <a:tabLst>
                          <a:tab pos="87313" algn="l"/>
                        </a:tabLst>
                        <a:defRPr/>
                      </a:pP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3H</a:t>
                      </a:r>
                      <a:endParaRPr lang="ko-KR" altLang="en-US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08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10000"/>
                        </a:lnSpc>
                        <a:spcBef>
                          <a:spcPct val="2000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spc="0" dirty="0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ko-KR" altLang="en-US" sz="1200" b="1" kern="1200" spc="0" dirty="0">
                          <a:ln>
                            <a:solidFill>
                              <a:srgbClr val="4F81BD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장</a:t>
                      </a:r>
                      <a:endParaRPr lang="ko-KR" sz="1200" b="1" kern="1200" spc="0" dirty="0">
                        <a:ln>
                          <a:solidFill>
                            <a:srgbClr val="4F81BD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ctr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비주얼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스튜디오 코드 </a:t>
                      </a: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+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코파일럿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설치와 활용하기 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마이크로소프트의 </a:t>
                      </a: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비주얼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스튜디오 코드 </a:t>
                      </a: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+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코파일럿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사용하기 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anose="05000000000000000000" pitchFamily="2" charset="2"/>
                        <a:buChar char="§"/>
                        <a:tabLst>
                          <a:tab pos="87313" algn="l"/>
                        </a:tabLst>
                        <a:defRPr/>
                      </a:pPr>
                      <a:r>
                        <a:rPr lang="ko-KR" altLang="en-US" sz="1100" b="0" kern="0" spc="-100" baseline="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깃허브에</a:t>
                      </a:r>
                      <a:r>
                        <a:rPr lang="ko-KR" altLang="en-US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 계정 만들기 </a:t>
                      </a:r>
                      <a:endParaRPr lang="en-US" altLang="ko-KR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 typeface="Wingdings" panose="05000000000000000000" pitchFamily="2" charset="2"/>
                        <a:buNone/>
                        <a:tabLst>
                          <a:tab pos="87313" algn="l"/>
                        </a:tabLst>
                        <a:defRPr/>
                      </a:pPr>
                      <a:r>
                        <a:rPr lang="en-US" altLang="ko-KR" sz="1100" b="0" kern="0" spc="-10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5400000" scaled="1"/>
                          </a:gradFill>
                          <a:latin typeface="+mn-ea"/>
                          <a:ea typeface="+mn-ea"/>
                          <a:cs typeface="+mn-cs"/>
                        </a:rPr>
                        <a:t>1H</a:t>
                      </a:r>
                      <a:endParaRPr lang="ko-KR" altLang="en-US" sz="1100" b="0" kern="0" spc="-1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5400000" scaled="1"/>
                        </a:gra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8180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04 </a:t>
            </a:r>
            <a:r>
              <a:rPr lang="ko-KR" altLang="en-US" dirty="0"/>
              <a:t>강사</a:t>
            </a:r>
            <a:r>
              <a:rPr lang="en-US" altLang="ko-KR" dirty="0"/>
              <a:t> </a:t>
            </a:r>
            <a:r>
              <a:rPr lang="ko-KR" altLang="en-US" dirty="0"/>
              <a:t>프로필</a:t>
            </a: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759663"/>
              </p:ext>
            </p:extLst>
          </p:nvPr>
        </p:nvGraphicFramePr>
        <p:xfrm>
          <a:off x="2228224" y="1052512"/>
          <a:ext cx="7307141" cy="4675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7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553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48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lang="ko-KR" altLang="en-US" sz="1200" b="1" kern="1200" spc="-50" baseline="0" dirty="0">
                          <a:ln>
                            <a:solidFill>
                              <a:srgbClr val="00A4F6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약력</a:t>
                      </a:r>
                      <a:endParaRPr lang="en-US" altLang="ko-KR" sz="1200" b="1" kern="1200" spc="-50" baseline="0" dirty="0">
                        <a:ln>
                          <a:solidFill>
                            <a:srgbClr val="00A4F6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소프트뱅크 교육센터 강사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멀티캠퍼스 교육센터 강사 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생산성본부 강사 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에티버스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강사 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휴넷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강사 </a:t>
                      </a:r>
                    </a:p>
                  </a:txBody>
                  <a:tcPr marL="91446" marR="91446" marT="45704" marB="45704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48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lang="ko-KR" altLang="en-US" sz="1200" b="1" kern="1200" spc="-50" baseline="0" dirty="0">
                          <a:ln>
                            <a:solidFill>
                              <a:srgbClr val="00A4F6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강의 분야</a:t>
                      </a:r>
                      <a:endParaRPr lang="en-US" altLang="ko-KR" sz="1200" b="1" kern="1200" spc="-50" baseline="0" dirty="0">
                        <a:ln>
                          <a:solidFill>
                            <a:srgbClr val="00A4F6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Python, Swift, 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바이브코딩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, 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노코드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&amp;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로우코드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,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.NET Programming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</a:p>
                  </a:txBody>
                  <a:tcPr marL="91446" marR="91446" marT="45704" marB="45704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480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lang="ko-KR" altLang="en-US" sz="1200" b="1" kern="1200" spc="-50" baseline="0" dirty="0">
                          <a:ln>
                            <a:solidFill>
                              <a:srgbClr val="00A4F6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강의 이력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None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1999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~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2004: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 소프트뱅크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(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비주얼 베이직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,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ASP)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None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2004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~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2015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: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C#, VB.NET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None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2012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~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2025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: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Objective-C, Swift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기반의 아이폰 앱 개발 과정 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None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2017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~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2025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: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파이썬입문과정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,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파이썬핵심과정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None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2023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~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2025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: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SW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개발 생산성 향상을 위한 </a:t>
                      </a:r>
                      <a:r>
                        <a:rPr kumimoji="1" lang="en-US" altLang="ko-KR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ChatGPT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과정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,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r>
                        <a:rPr kumimoji="1" lang="en-US" altLang="ko-KR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ChatGTP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를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활용한 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노코드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과정  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None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2025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: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코드 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어시스턴트를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활용한 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바이브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코딩 과정 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None/>
                        <a:tabLst>
                          <a:tab pos="2628900" algn="l"/>
                        </a:tabLst>
                        <a:defRPr/>
                      </a:pPr>
                      <a:endParaRPr kumimoji="1" lang="ko-KR" altLang="en-US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</a:txBody>
                  <a:tcPr marL="91446" marR="91446" marT="45704" marB="45704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07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lang="ko-KR" altLang="en-US" sz="1200" b="1" kern="1200" spc="-50" baseline="0" dirty="0">
                          <a:ln>
                            <a:solidFill>
                              <a:srgbClr val="00A4F6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저서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About C#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프로그래밍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(2002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)</a:t>
                      </a:r>
                    </a:p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About ASP.NET (2003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)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개발자를 위한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SQL Server 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프로그래밍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(2005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)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</a:t>
                      </a:r>
                      <a:endParaRPr kumimoji="1" lang="en-US" altLang="ko-KR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ChatGPT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를 활용한 파이썬 프로그래밍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(2023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, 2024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, 2025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2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판과 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3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판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) </a:t>
                      </a:r>
                    </a:p>
                    <a:p>
                      <a:pPr marL="171450" marR="0" lvl="0" indent="-17462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bg2"/>
                        </a:buClr>
                        <a:buSzTx/>
                        <a:buFont typeface="Wingdings" pitchFamily="2" charset="2"/>
                        <a:buChar char="§"/>
                        <a:tabLst>
                          <a:tab pos="2628900" algn="l"/>
                        </a:tabLst>
                        <a:defRPr/>
                      </a:pP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코드 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어시스턴트를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활용한 </a:t>
                      </a:r>
                      <a:r>
                        <a:rPr kumimoji="1" lang="ko-KR" altLang="en-US" sz="1100" b="0" kern="1200" spc="-50" baseline="0" dirty="0" err="1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바이브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 코딩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(2025</a:t>
                      </a:r>
                      <a:r>
                        <a:rPr kumimoji="1" lang="ko-KR" altLang="en-US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년</a:t>
                      </a:r>
                      <a:r>
                        <a:rPr kumimoji="1" lang="en-US" altLang="ko-KR" sz="1100" b="0" kern="1200" spc="-50" baseline="0" dirty="0">
                          <a:solidFill>
                            <a:srgbClr val="3A3A3A"/>
                          </a:solidFill>
                          <a:latin typeface="+mn-ea"/>
                          <a:ea typeface="+mn-ea"/>
                          <a:cs typeface="Arial" charset="0"/>
                        </a:rPr>
                        <a:t>)</a:t>
                      </a:r>
                      <a:endParaRPr kumimoji="1" lang="ko-KR" altLang="en-US" sz="1100" b="0" kern="1200" spc="-50" baseline="0" dirty="0">
                        <a:solidFill>
                          <a:srgbClr val="3A3A3A"/>
                        </a:solidFill>
                        <a:latin typeface="+mn-ea"/>
                        <a:ea typeface="+mn-ea"/>
                        <a:cs typeface="Arial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직사각형 10"/>
          <p:cNvSpPr/>
          <p:nvPr/>
        </p:nvSpPr>
        <p:spPr>
          <a:xfrm>
            <a:off x="364754" y="1050671"/>
            <a:ext cx="1735715" cy="25075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27"/>
          <p:cNvSpPr txBox="1">
            <a:spLocks/>
          </p:cNvSpPr>
          <p:nvPr/>
        </p:nvSpPr>
        <p:spPr bwMode="auto">
          <a:xfrm>
            <a:off x="399708" y="1109316"/>
            <a:ext cx="862754" cy="2154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  <a:scene3d>
              <a:camera prst="orthographicFront"/>
              <a:lightRig rig="threePt" dir="t"/>
            </a:scene3d>
            <a:sp3d>
              <a:bevelT w="0" h="3810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fontAlgn="base" latinLnBrk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kumimoji="1" sz="1200" spc="-10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altLang="ko-KR" sz="1400" b="1" spc="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  <a:cs typeface="Arial" panose="020B0604020202020204" pitchFamily="34" charset="0"/>
              </a:rPr>
              <a:t>Lecturer</a:t>
            </a:r>
          </a:p>
        </p:txBody>
      </p:sp>
      <p:sp>
        <p:nvSpPr>
          <p:cNvPr id="14" name="자유형 13"/>
          <p:cNvSpPr/>
          <p:nvPr/>
        </p:nvSpPr>
        <p:spPr>
          <a:xfrm>
            <a:off x="391435" y="1298897"/>
            <a:ext cx="722930" cy="45719"/>
          </a:xfrm>
          <a:custGeom>
            <a:avLst/>
            <a:gdLst>
              <a:gd name="connsiteX0" fmla="*/ 0 w 698740"/>
              <a:gd name="connsiteY0" fmla="*/ 0 h 0"/>
              <a:gd name="connsiteX1" fmla="*/ 698740 w 6987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8740">
                <a:moveTo>
                  <a:pt x="0" y="0"/>
                </a:moveTo>
                <a:lnTo>
                  <a:pt x="698740" y="0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27"/>
          <p:cNvSpPr txBox="1">
            <a:spLocks/>
          </p:cNvSpPr>
          <p:nvPr/>
        </p:nvSpPr>
        <p:spPr bwMode="auto">
          <a:xfrm>
            <a:off x="876040" y="1409909"/>
            <a:ext cx="862754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  <a:scene3d>
              <a:camera prst="orthographicFront"/>
              <a:lightRig rig="threePt" dir="t"/>
            </a:scene3d>
            <a:sp3d>
              <a:bevelT w="0" h="3810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fontAlgn="base" latinLnBrk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kumimoji="1" sz="1200" spc="-10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algn="r">
              <a:lnSpc>
                <a:spcPct val="100000"/>
              </a:lnSpc>
              <a:spcBef>
                <a:spcPts val="300"/>
              </a:spcBef>
            </a:pPr>
            <a:r>
              <a:rPr lang="ko-KR" altLang="en-US" sz="1800" b="1" spc="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김종덕</a:t>
            </a:r>
            <a:endParaRPr lang="en-US" altLang="ko-KR" sz="1800" b="1" spc="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0AD0B9-CFF8-9A4E-9066-95BC9539E0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32" y="1741399"/>
            <a:ext cx="1233170" cy="1595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5089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기본형 마스터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5349</TotalTime>
  <Words>323</Words>
  <Application>Microsoft Macintosh PowerPoint</Application>
  <PresentationFormat>A4 용지(210x297mm)</PresentationFormat>
  <Paragraphs>73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Wingdings</vt:lpstr>
      <vt:lpstr>Office 테마</vt:lpstr>
      <vt:lpstr>5_기본형 마스터</vt:lpstr>
      <vt:lpstr>PowerPoint 프레젠테이션</vt:lpstr>
      <vt:lpstr>PowerPoint 프레젠테이션</vt:lpstr>
      <vt:lpstr>01 과정개요</vt:lpstr>
      <vt:lpstr>02 커리큘럼 </vt:lpstr>
      <vt:lpstr>04 강사 프로필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credu</dc:creator>
  <cp:lastModifiedBy>Microsoft Office User</cp:lastModifiedBy>
  <cp:revision>475</cp:revision>
  <dcterms:created xsi:type="dcterms:W3CDTF">2016-08-17T23:25:45Z</dcterms:created>
  <dcterms:modified xsi:type="dcterms:W3CDTF">2025-09-08T21:41:35Z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D:\D드라이브 백업\1. 제안서 참고자료\[멀티캠퍼스]삼성전자_무선사업부_인공지능특강_190329.pptx</vt:lpwstr>
  </property>
</Properties>
</file>